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sldIdLst>
    <p:sldId id="256" r:id="rId2"/>
    <p:sldId id="271" r:id="rId3"/>
    <p:sldId id="257" r:id="rId4"/>
    <p:sldId id="268" r:id="rId5"/>
    <p:sldId id="261" r:id="rId6"/>
    <p:sldId id="270" r:id="rId7"/>
    <p:sldId id="267" r:id="rId8"/>
    <p:sldId id="272" r:id="rId9"/>
    <p:sldId id="260" r:id="rId10"/>
    <p:sldId id="266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387AA0-DC8F-233D-6674-4B961AA264EE}" v="530" dt="2025-04-24T13:37:29.677"/>
    <p1510:client id="{7F703053-10B2-5DF5-B80F-2657E878B8FF}" v="2" dt="2025-04-25T20:09:10.6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DB7133-C571-415E-B768-AC7C37DBEA28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9CF2B7E-C7D9-42E9-BAC8-074569C4B4BB}">
      <dgm:prSet/>
      <dgm:spPr/>
      <dgm:t>
        <a:bodyPr/>
        <a:lstStyle/>
        <a:p>
          <a:r>
            <a:rPr lang="en-US"/>
            <a:t>Define preprints and their benefits</a:t>
          </a:r>
        </a:p>
      </dgm:t>
    </dgm:pt>
    <dgm:pt modelId="{9BF693ED-C43F-44FD-B2C5-D24DC45CB465}" type="parTrans" cxnId="{45B6B27F-5EFE-4088-A97F-C6F15128498C}">
      <dgm:prSet/>
      <dgm:spPr/>
      <dgm:t>
        <a:bodyPr/>
        <a:lstStyle/>
        <a:p>
          <a:endParaRPr lang="en-US"/>
        </a:p>
      </dgm:t>
    </dgm:pt>
    <dgm:pt modelId="{BA25A25A-5A8D-4C90-987F-5D1944D40B62}" type="sibTrans" cxnId="{45B6B27F-5EFE-4088-A97F-C6F15128498C}">
      <dgm:prSet/>
      <dgm:spPr/>
      <dgm:t>
        <a:bodyPr/>
        <a:lstStyle/>
        <a:p>
          <a:endParaRPr lang="en-US"/>
        </a:p>
      </dgm:t>
    </dgm:pt>
    <dgm:pt modelId="{47851A38-C00E-48D0-BAEC-88487B2996C6}">
      <dgm:prSet/>
      <dgm:spPr/>
      <dgm:t>
        <a:bodyPr/>
        <a:lstStyle/>
        <a:p>
          <a:r>
            <a:rPr lang="en-US"/>
            <a:t>Become an advocate for open science as a librarian</a:t>
          </a:r>
        </a:p>
      </dgm:t>
    </dgm:pt>
    <dgm:pt modelId="{061EBDE0-888D-4E55-9124-9AAA63DD8EBE}" type="parTrans" cxnId="{D61C9AF7-19F0-42E0-8D58-C51E30785706}">
      <dgm:prSet/>
      <dgm:spPr/>
      <dgm:t>
        <a:bodyPr/>
        <a:lstStyle/>
        <a:p>
          <a:endParaRPr lang="en-US"/>
        </a:p>
      </dgm:t>
    </dgm:pt>
    <dgm:pt modelId="{858CC9FD-3E1A-41CD-B0A7-8F4ABDEA5046}" type="sibTrans" cxnId="{D61C9AF7-19F0-42E0-8D58-C51E30785706}">
      <dgm:prSet/>
      <dgm:spPr/>
      <dgm:t>
        <a:bodyPr/>
        <a:lstStyle/>
        <a:p>
          <a:endParaRPr lang="en-US"/>
        </a:p>
      </dgm:t>
    </dgm:pt>
    <dgm:pt modelId="{C10E8A84-78A3-4FD8-8ED3-50359648F5C9}">
      <dgm:prSet/>
      <dgm:spPr/>
      <dgm:t>
        <a:bodyPr/>
        <a:lstStyle/>
        <a:p>
          <a:r>
            <a:rPr lang="en-US"/>
            <a:t>Identify how and where to promote preprints</a:t>
          </a:r>
        </a:p>
      </dgm:t>
    </dgm:pt>
    <dgm:pt modelId="{568C4CC7-C906-49E7-A784-6E01086176E4}" type="parTrans" cxnId="{CD4CDDB4-5B2C-4A9E-84E0-2B3709255D5F}">
      <dgm:prSet/>
      <dgm:spPr/>
      <dgm:t>
        <a:bodyPr/>
        <a:lstStyle/>
        <a:p>
          <a:endParaRPr lang="en-US"/>
        </a:p>
      </dgm:t>
    </dgm:pt>
    <dgm:pt modelId="{BB81B142-2142-4F51-BC5F-85602CB6839A}" type="sibTrans" cxnId="{CD4CDDB4-5B2C-4A9E-84E0-2B3709255D5F}">
      <dgm:prSet/>
      <dgm:spPr/>
      <dgm:t>
        <a:bodyPr/>
        <a:lstStyle/>
        <a:p>
          <a:endParaRPr lang="en-US"/>
        </a:p>
      </dgm:t>
    </dgm:pt>
    <dgm:pt modelId="{2CC79607-96D4-4D87-A709-91B9ED7C7C8C}" type="pres">
      <dgm:prSet presAssocID="{04DB7133-C571-415E-B768-AC7C37DBEA28}" presName="root" presStyleCnt="0">
        <dgm:presLayoutVars>
          <dgm:dir/>
          <dgm:resizeHandles val="exact"/>
        </dgm:presLayoutVars>
      </dgm:prSet>
      <dgm:spPr/>
    </dgm:pt>
    <dgm:pt modelId="{784516C1-90AA-4996-BEB0-9027E95DFC37}" type="pres">
      <dgm:prSet presAssocID="{29CF2B7E-C7D9-42E9-BAC8-074569C4B4BB}" presName="compNode" presStyleCnt="0"/>
      <dgm:spPr/>
    </dgm:pt>
    <dgm:pt modelId="{3EC26528-7383-48B9-AE7A-C4BF742E0745}" type="pres">
      <dgm:prSet presAssocID="{29CF2B7E-C7D9-42E9-BAC8-074569C4B4B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344EE05D-8BDC-4402-9903-93D03FE4B436}" type="pres">
      <dgm:prSet presAssocID="{29CF2B7E-C7D9-42E9-BAC8-074569C4B4BB}" presName="spaceRect" presStyleCnt="0"/>
      <dgm:spPr/>
    </dgm:pt>
    <dgm:pt modelId="{6D8318EF-4C99-4E5A-AF3A-EDB52B6417A9}" type="pres">
      <dgm:prSet presAssocID="{29CF2B7E-C7D9-42E9-BAC8-074569C4B4BB}" presName="textRect" presStyleLbl="revTx" presStyleIdx="0" presStyleCnt="3">
        <dgm:presLayoutVars>
          <dgm:chMax val="1"/>
          <dgm:chPref val="1"/>
        </dgm:presLayoutVars>
      </dgm:prSet>
      <dgm:spPr/>
    </dgm:pt>
    <dgm:pt modelId="{AC756547-BB96-4535-9BCD-71C2C5DD4DE0}" type="pres">
      <dgm:prSet presAssocID="{BA25A25A-5A8D-4C90-987F-5D1944D40B62}" presName="sibTrans" presStyleCnt="0"/>
      <dgm:spPr/>
    </dgm:pt>
    <dgm:pt modelId="{952A056C-AA0B-4275-8E98-136E89E387FB}" type="pres">
      <dgm:prSet presAssocID="{47851A38-C00E-48D0-BAEC-88487B2996C6}" presName="compNode" presStyleCnt="0"/>
      <dgm:spPr/>
    </dgm:pt>
    <dgm:pt modelId="{C8FE68FC-7D32-4A30-8FDB-DD9AEDADA027}" type="pres">
      <dgm:prSet presAssocID="{47851A38-C00E-48D0-BAEC-88487B2996C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80610705-B0E6-41F3-8592-31CF7BFE0DCB}" type="pres">
      <dgm:prSet presAssocID="{47851A38-C00E-48D0-BAEC-88487B2996C6}" presName="spaceRect" presStyleCnt="0"/>
      <dgm:spPr/>
    </dgm:pt>
    <dgm:pt modelId="{179EADE6-5461-4371-95E6-76418B51A24E}" type="pres">
      <dgm:prSet presAssocID="{47851A38-C00E-48D0-BAEC-88487B2996C6}" presName="textRect" presStyleLbl="revTx" presStyleIdx="1" presStyleCnt="3">
        <dgm:presLayoutVars>
          <dgm:chMax val="1"/>
          <dgm:chPref val="1"/>
        </dgm:presLayoutVars>
      </dgm:prSet>
      <dgm:spPr/>
    </dgm:pt>
    <dgm:pt modelId="{D6695384-1F1D-4DAA-949D-2939F09FDBD6}" type="pres">
      <dgm:prSet presAssocID="{858CC9FD-3E1A-41CD-B0A7-8F4ABDEA5046}" presName="sibTrans" presStyleCnt="0"/>
      <dgm:spPr/>
    </dgm:pt>
    <dgm:pt modelId="{12F87F7B-8FC9-463E-BA7D-24FC85916FE2}" type="pres">
      <dgm:prSet presAssocID="{C10E8A84-78A3-4FD8-8ED3-50359648F5C9}" presName="compNode" presStyleCnt="0"/>
      <dgm:spPr/>
    </dgm:pt>
    <dgm:pt modelId="{533BD125-C84B-4D40-8325-37DF6B973E02}" type="pres">
      <dgm:prSet presAssocID="{C10E8A84-78A3-4FD8-8ED3-50359648F5C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90E8F37A-DC22-4B80-B8E4-032508968823}" type="pres">
      <dgm:prSet presAssocID="{C10E8A84-78A3-4FD8-8ED3-50359648F5C9}" presName="spaceRect" presStyleCnt="0"/>
      <dgm:spPr/>
    </dgm:pt>
    <dgm:pt modelId="{20287671-4662-441D-ADE2-47904C05CD42}" type="pres">
      <dgm:prSet presAssocID="{C10E8A84-78A3-4FD8-8ED3-50359648F5C9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67F6D563-CA31-4B36-B649-521F4A6AF5A8}" type="presOf" srcId="{29CF2B7E-C7D9-42E9-BAC8-074569C4B4BB}" destId="{6D8318EF-4C99-4E5A-AF3A-EDB52B6417A9}" srcOrd="0" destOrd="0" presId="urn:microsoft.com/office/officeart/2018/2/layout/IconLabelList"/>
    <dgm:cxn modelId="{45B6B27F-5EFE-4088-A97F-C6F15128498C}" srcId="{04DB7133-C571-415E-B768-AC7C37DBEA28}" destId="{29CF2B7E-C7D9-42E9-BAC8-074569C4B4BB}" srcOrd="0" destOrd="0" parTransId="{9BF693ED-C43F-44FD-B2C5-D24DC45CB465}" sibTransId="{BA25A25A-5A8D-4C90-987F-5D1944D40B62}"/>
    <dgm:cxn modelId="{8502C29F-8A42-4CAB-A293-7E3E12FE9195}" type="presOf" srcId="{C10E8A84-78A3-4FD8-8ED3-50359648F5C9}" destId="{20287671-4662-441D-ADE2-47904C05CD42}" srcOrd="0" destOrd="0" presId="urn:microsoft.com/office/officeart/2018/2/layout/IconLabelList"/>
    <dgm:cxn modelId="{CD4CDDB4-5B2C-4A9E-84E0-2B3709255D5F}" srcId="{04DB7133-C571-415E-B768-AC7C37DBEA28}" destId="{C10E8A84-78A3-4FD8-8ED3-50359648F5C9}" srcOrd="2" destOrd="0" parTransId="{568C4CC7-C906-49E7-A784-6E01086176E4}" sibTransId="{BB81B142-2142-4F51-BC5F-85602CB6839A}"/>
    <dgm:cxn modelId="{449641BC-18D0-4EAE-B032-D1AC4207070B}" type="presOf" srcId="{04DB7133-C571-415E-B768-AC7C37DBEA28}" destId="{2CC79607-96D4-4D87-A709-91B9ED7C7C8C}" srcOrd="0" destOrd="0" presId="urn:microsoft.com/office/officeart/2018/2/layout/IconLabelList"/>
    <dgm:cxn modelId="{18E5C1EF-3560-4AC0-9A13-0EEE53D8A56B}" type="presOf" srcId="{47851A38-C00E-48D0-BAEC-88487B2996C6}" destId="{179EADE6-5461-4371-95E6-76418B51A24E}" srcOrd="0" destOrd="0" presId="urn:microsoft.com/office/officeart/2018/2/layout/IconLabelList"/>
    <dgm:cxn modelId="{D61C9AF7-19F0-42E0-8D58-C51E30785706}" srcId="{04DB7133-C571-415E-B768-AC7C37DBEA28}" destId="{47851A38-C00E-48D0-BAEC-88487B2996C6}" srcOrd="1" destOrd="0" parTransId="{061EBDE0-888D-4E55-9124-9AAA63DD8EBE}" sibTransId="{858CC9FD-3E1A-41CD-B0A7-8F4ABDEA5046}"/>
    <dgm:cxn modelId="{19D0BB82-3790-4C09-A7E8-55FE05A7EF59}" type="presParOf" srcId="{2CC79607-96D4-4D87-A709-91B9ED7C7C8C}" destId="{784516C1-90AA-4996-BEB0-9027E95DFC37}" srcOrd="0" destOrd="0" presId="urn:microsoft.com/office/officeart/2018/2/layout/IconLabelList"/>
    <dgm:cxn modelId="{62FAD728-65F0-4320-AD29-2A0950BBD401}" type="presParOf" srcId="{784516C1-90AA-4996-BEB0-9027E95DFC37}" destId="{3EC26528-7383-48B9-AE7A-C4BF742E0745}" srcOrd="0" destOrd="0" presId="urn:microsoft.com/office/officeart/2018/2/layout/IconLabelList"/>
    <dgm:cxn modelId="{D8F7A58F-8CA7-4A07-9854-C555B4540669}" type="presParOf" srcId="{784516C1-90AA-4996-BEB0-9027E95DFC37}" destId="{344EE05D-8BDC-4402-9903-93D03FE4B436}" srcOrd="1" destOrd="0" presId="urn:microsoft.com/office/officeart/2018/2/layout/IconLabelList"/>
    <dgm:cxn modelId="{2BD749E6-931F-473A-AA3D-65D294E1F758}" type="presParOf" srcId="{784516C1-90AA-4996-BEB0-9027E95DFC37}" destId="{6D8318EF-4C99-4E5A-AF3A-EDB52B6417A9}" srcOrd="2" destOrd="0" presId="urn:microsoft.com/office/officeart/2018/2/layout/IconLabelList"/>
    <dgm:cxn modelId="{772AFF2E-A84D-491E-9164-784140E4CA38}" type="presParOf" srcId="{2CC79607-96D4-4D87-A709-91B9ED7C7C8C}" destId="{AC756547-BB96-4535-9BCD-71C2C5DD4DE0}" srcOrd="1" destOrd="0" presId="urn:microsoft.com/office/officeart/2018/2/layout/IconLabelList"/>
    <dgm:cxn modelId="{CDE71CC4-AE78-4608-BC81-F2F8ABB03535}" type="presParOf" srcId="{2CC79607-96D4-4D87-A709-91B9ED7C7C8C}" destId="{952A056C-AA0B-4275-8E98-136E89E387FB}" srcOrd="2" destOrd="0" presId="urn:microsoft.com/office/officeart/2018/2/layout/IconLabelList"/>
    <dgm:cxn modelId="{E8A17852-27C5-434D-8856-3D68AEBD5A9E}" type="presParOf" srcId="{952A056C-AA0B-4275-8E98-136E89E387FB}" destId="{C8FE68FC-7D32-4A30-8FDB-DD9AEDADA027}" srcOrd="0" destOrd="0" presId="urn:microsoft.com/office/officeart/2018/2/layout/IconLabelList"/>
    <dgm:cxn modelId="{E7473B41-1982-483F-88DD-247109033A77}" type="presParOf" srcId="{952A056C-AA0B-4275-8E98-136E89E387FB}" destId="{80610705-B0E6-41F3-8592-31CF7BFE0DCB}" srcOrd="1" destOrd="0" presId="urn:microsoft.com/office/officeart/2018/2/layout/IconLabelList"/>
    <dgm:cxn modelId="{267FDB78-05EC-493B-85D0-14CF1B550EE1}" type="presParOf" srcId="{952A056C-AA0B-4275-8E98-136E89E387FB}" destId="{179EADE6-5461-4371-95E6-76418B51A24E}" srcOrd="2" destOrd="0" presId="urn:microsoft.com/office/officeart/2018/2/layout/IconLabelList"/>
    <dgm:cxn modelId="{B9B9635D-4869-4010-A85D-782107D2EEF5}" type="presParOf" srcId="{2CC79607-96D4-4D87-A709-91B9ED7C7C8C}" destId="{D6695384-1F1D-4DAA-949D-2939F09FDBD6}" srcOrd="3" destOrd="0" presId="urn:microsoft.com/office/officeart/2018/2/layout/IconLabelList"/>
    <dgm:cxn modelId="{72A4D0E9-25FB-45D9-B1EE-0E923D557C62}" type="presParOf" srcId="{2CC79607-96D4-4D87-A709-91B9ED7C7C8C}" destId="{12F87F7B-8FC9-463E-BA7D-24FC85916FE2}" srcOrd="4" destOrd="0" presId="urn:microsoft.com/office/officeart/2018/2/layout/IconLabelList"/>
    <dgm:cxn modelId="{E382CAC5-8608-4FB5-8A1A-432E84939C08}" type="presParOf" srcId="{12F87F7B-8FC9-463E-BA7D-24FC85916FE2}" destId="{533BD125-C84B-4D40-8325-37DF6B973E02}" srcOrd="0" destOrd="0" presId="urn:microsoft.com/office/officeart/2018/2/layout/IconLabelList"/>
    <dgm:cxn modelId="{15AA1F9E-CDB1-48FF-BD00-4E695D7F00A4}" type="presParOf" srcId="{12F87F7B-8FC9-463E-BA7D-24FC85916FE2}" destId="{90E8F37A-DC22-4B80-B8E4-032508968823}" srcOrd="1" destOrd="0" presId="urn:microsoft.com/office/officeart/2018/2/layout/IconLabelList"/>
    <dgm:cxn modelId="{C7685788-F49B-4555-BBDA-87131D5D623F}" type="presParOf" srcId="{12F87F7B-8FC9-463E-BA7D-24FC85916FE2}" destId="{20287671-4662-441D-ADE2-47904C05CD4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60B2F9-ECC3-4FA2-A83E-2336D905DEA2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C67BD8-D60F-4BBE-8773-416EA3BC533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During a reference interview, research methods class, one shot lecture</a:t>
          </a:r>
        </a:p>
      </dgm:t>
    </dgm:pt>
    <dgm:pt modelId="{B2E0C423-CBEF-4E0B-8C10-511EC1183CE1}" type="parTrans" cxnId="{AFBB9036-48EA-4891-8D21-9F3573A85342}">
      <dgm:prSet/>
      <dgm:spPr/>
      <dgm:t>
        <a:bodyPr/>
        <a:lstStyle/>
        <a:p>
          <a:endParaRPr lang="en-US"/>
        </a:p>
      </dgm:t>
    </dgm:pt>
    <dgm:pt modelId="{4C96CD96-4661-4D50-AC46-97977DF6A11D}" type="sibTrans" cxnId="{AFBB9036-48EA-4891-8D21-9F3573A85342}">
      <dgm:prSet/>
      <dgm:spPr/>
      <dgm:t>
        <a:bodyPr/>
        <a:lstStyle/>
        <a:p>
          <a:endParaRPr lang="en-US"/>
        </a:p>
      </dgm:t>
    </dgm:pt>
    <dgm:pt modelId="{A4E3D31A-DBC1-4336-830A-F9978744732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Start local! Use your institutional repository for submissions</a:t>
          </a:r>
        </a:p>
      </dgm:t>
    </dgm:pt>
    <dgm:pt modelId="{E1D18701-EC58-401C-95A2-502BA7C17F16}" type="parTrans" cxnId="{6CB46C01-7BF3-47D4-B2B0-CC4A01E85621}">
      <dgm:prSet/>
      <dgm:spPr/>
      <dgm:t>
        <a:bodyPr/>
        <a:lstStyle/>
        <a:p>
          <a:endParaRPr lang="en-US"/>
        </a:p>
      </dgm:t>
    </dgm:pt>
    <dgm:pt modelId="{DF8DCB89-AACE-4FD6-AC65-7519BE3C8D14}" type="sibTrans" cxnId="{6CB46C01-7BF3-47D4-B2B0-CC4A01E85621}">
      <dgm:prSet/>
      <dgm:spPr/>
      <dgm:t>
        <a:bodyPr/>
        <a:lstStyle/>
        <a:p>
          <a:endParaRPr lang="en-US"/>
        </a:p>
      </dgm:t>
    </dgm:pt>
    <dgm:pt modelId="{EFE7D033-F370-45F4-BE4D-916F0FC7FD8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Advocate for faculty recognition in T&amp;P</a:t>
          </a:r>
        </a:p>
      </dgm:t>
    </dgm:pt>
    <dgm:pt modelId="{52D102A5-95DC-4021-852B-6269A398617B}" type="parTrans" cxnId="{A4EAAF66-E761-4A03-AB78-53D2657F6102}">
      <dgm:prSet/>
      <dgm:spPr/>
      <dgm:t>
        <a:bodyPr/>
        <a:lstStyle/>
        <a:p>
          <a:endParaRPr lang="en-US"/>
        </a:p>
      </dgm:t>
    </dgm:pt>
    <dgm:pt modelId="{F0A97A30-4B7D-49E6-B1EB-F23650301CBA}" type="sibTrans" cxnId="{A4EAAF66-E761-4A03-AB78-53D2657F6102}">
      <dgm:prSet/>
      <dgm:spPr/>
      <dgm:t>
        <a:bodyPr/>
        <a:lstStyle/>
        <a:p>
          <a:endParaRPr lang="en-US"/>
        </a:p>
      </dgm:t>
    </dgm:pt>
    <dgm:pt modelId="{D8397C60-8247-4D0B-872F-85AFBE60A7FD}" type="pres">
      <dgm:prSet presAssocID="{6560B2F9-ECC3-4FA2-A83E-2336D905DEA2}" presName="root" presStyleCnt="0">
        <dgm:presLayoutVars>
          <dgm:dir/>
          <dgm:resizeHandles val="exact"/>
        </dgm:presLayoutVars>
      </dgm:prSet>
      <dgm:spPr/>
    </dgm:pt>
    <dgm:pt modelId="{47B03293-A929-42E3-B738-091DD668BF76}" type="pres">
      <dgm:prSet presAssocID="{2BC67BD8-D60F-4BBE-8773-416EA3BC5337}" presName="compNode" presStyleCnt="0"/>
      <dgm:spPr/>
    </dgm:pt>
    <dgm:pt modelId="{52FEDB2A-EE22-4FC5-B361-D9F7BDFAFF4F}" type="pres">
      <dgm:prSet presAssocID="{2BC67BD8-D60F-4BBE-8773-416EA3BC533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deo camera"/>
        </a:ext>
      </dgm:extLst>
    </dgm:pt>
    <dgm:pt modelId="{C518FD52-2049-4CCC-B404-E5E1CB89631A}" type="pres">
      <dgm:prSet presAssocID="{2BC67BD8-D60F-4BBE-8773-416EA3BC5337}" presName="spaceRect" presStyleCnt="0"/>
      <dgm:spPr/>
    </dgm:pt>
    <dgm:pt modelId="{9FC19CC8-8AA9-40A0-9274-F6E1F899C16A}" type="pres">
      <dgm:prSet presAssocID="{2BC67BD8-D60F-4BBE-8773-416EA3BC5337}" presName="textRect" presStyleLbl="revTx" presStyleIdx="0" presStyleCnt="3">
        <dgm:presLayoutVars>
          <dgm:chMax val="1"/>
          <dgm:chPref val="1"/>
        </dgm:presLayoutVars>
      </dgm:prSet>
      <dgm:spPr/>
    </dgm:pt>
    <dgm:pt modelId="{7F2F4627-7ACF-443E-B2A3-778FCB18DD05}" type="pres">
      <dgm:prSet presAssocID="{4C96CD96-4661-4D50-AC46-97977DF6A11D}" presName="sibTrans" presStyleCnt="0"/>
      <dgm:spPr/>
    </dgm:pt>
    <dgm:pt modelId="{4F1E06F6-18A5-4547-BF1D-0458E9035312}" type="pres">
      <dgm:prSet presAssocID="{A4E3D31A-DBC1-4336-830A-F99787447328}" presName="compNode" presStyleCnt="0"/>
      <dgm:spPr/>
    </dgm:pt>
    <dgm:pt modelId="{DE5CF7E3-6EA2-4F4C-8A68-978769219048}" type="pres">
      <dgm:prSet presAssocID="{A4E3D31A-DBC1-4336-830A-F9978744732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C6322C45-23DF-45E9-8D43-7855F55A7393}" type="pres">
      <dgm:prSet presAssocID="{A4E3D31A-DBC1-4336-830A-F99787447328}" presName="spaceRect" presStyleCnt="0"/>
      <dgm:spPr/>
    </dgm:pt>
    <dgm:pt modelId="{479DFC40-6035-4CFD-9CC5-A451276F07DC}" type="pres">
      <dgm:prSet presAssocID="{A4E3D31A-DBC1-4336-830A-F99787447328}" presName="textRect" presStyleLbl="revTx" presStyleIdx="1" presStyleCnt="3">
        <dgm:presLayoutVars>
          <dgm:chMax val="1"/>
          <dgm:chPref val="1"/>
        </dgm:presLayoutVars>
      </dgm:prSet>
      <dgm:spPr/>
    </dgm:pt>
    <dgm:pt modelId="{5A221801-F235-4D00-96C5-07BB5F61A9C8}" type="pres">
      <dgm:prSet presAssocID="{DF8DCB89-AACE-4FD6-AC65-7519BE3C8D14}" presName="sibTrans" presStyleCnt="0"/>
      <dgm:spPr/>
    </dgm:pt>
    <dgm:pt modelId="{F0AE09F9-2785-4555-A9FA-BD0334F80E3B}" type="pres">
      <dgm:prSet presAssocID="{EFE7D033-F370-45F4-BE4D-916F0FC7FD82}" presName="compNode" presStyleCnt="0"/>
      <dgm:spPr/>
    </dgm:pt>
    <dgm:pt modelId="{CFAAB9E2-74BD-436D-B8AE-0AAA0B459F58}" type="pres">
      <dgm:prSet presAssocID="{EFE7D033-F370-45F4-BE4D-916F0FC7FD8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7ED62A8F-4C63-4869-B9AC-F1615F7195BE}" type="pres">
      <dgm:prSet presAssocID="{EFE7D033-F370-45F4-BE4D-916F0FC7FD82}" presName="spaceRect" presStyleCnt="0"/>
      <dgm:spPr/>
    </dgm:pt>
    <dgm:pt modelId="{7F6DC485-3E51-4B3A-9EF1-6EBE7D5F9DCA}" type="pres">
      <dgm:prSet presAssocID="{EFE7D033-F370-45F4-BE4D-916F0FC7FD8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6CB46C01-7BF3-47D4-B2B0-CC4A01E85621}" srcId="{6560B2F9-ECC3-4FA2-A83E-2336D905DEA2}" destId="{A4E3D31A-DBC1-4336-830A-F99787447328}" srcOrd="1" destOrd="0" parTransId="{E1D18701-EC58-401C-95A2-502BA7C17F16}" sibTransId="{DF8DCB89-AACE-4FD6-AC65-7519BE3C8D14}"/>
    <dgm:cxn modelId="{EAAAB310-4407-4965-B816-BCE87C5DBF15}" type="presOf" srcId="{EFE7D033-F370-45F4-BE4D-916F0FC7FD82}" destId="{7F6DC485-3E51-4B3A-9EF1-6EBE7D5F9DCA}" srcOrd="0" destOrd="0" presId="urn:microsoft.com/office/officeart/2018/2/layout/IconLabelList"/>
    <dgm:cxn modelId="{26D98028-673F-403D-9D66-152951673486}" type="presOf" srcId="{6560B2F9-ECC3-4FA2-A83E-2336D905DEA2}" destId="{D8397C60-8247-4D0B-872F-85AFBE60A7FD}" srcOrd="0" destOrd="0" presId="urn:microsoft.com/office/officeart/2018/2/layout/IconLabelList"/>
    <dgm:cxn modelId="{AFBB9036-48EA-4891-8D21-9F3573A85342}" srcId="{6560B2F9-ECC3-4FA2-A83E-2336D905DEA2}" destId="{2BC67BD8-D60F-4BBE-8773-416EA3BC5337}" srcOrd="0" destOrd="0" parTransId="{B2E0C423-CBEF-4E0B-8C10-511EC1183CE1}" sibTransId="{4C96CD96-4661-4D50-AC46-97977DF6A11D}"/>
    <dgm:cxn modelId="{A4EAAF66-E761-4A03-AB78-53D2657F6102}" srcId="{6560B2F9-ECC3-4FA2-A83E-2336D905DEA2}" destId="{EFE7D033-F370-45F4-BE4D-916F0FC7FD82}" srcOrd="2" destOrd="0" parTransId="{52D102A5-95DC-4021-852B-6269A398617B}" sibTransId="{F0A97A30-4B7D-49E6-B1EB-F23650301CBA}"/>
    <dgm:cxn modelId="{B3D7B24D-AC8C-4F55-952A-65907C66F925}" type="presOf" srcId="{A4E3D31A-DBC1-4336-830A-F99787447328}" destId="{479DFC40-6035-4CFD-9CC5-A451276F07DC}" srcOrd="0" destOrd="0" presId="urn:microsoft.com/office/officeart/2018/2/layout/IconLabelList"/>
    <dgm:cxn modelId="{29631A50-545E-44B8-BD5F-369814AC0A8B}" type="presOf" srcId="{2BC67BD8-D60F-4BBE-8773-416EA3BC5337}" destId="{9FC19CC8-8AA9-40A0-9274-F6E1F899C16A}" srcOrd="0" destOrd="0" presId="urn:microsoft.com/office/officeart/2018/2/layout/IconLabelList"/>
    <dgm:cxn modelId="{FF9B365C-5FA3-400F-9E3B-B956EE1B4C50}" type="presParOf" srcId="{D8397C60-8247-4D0B-872F-85AFBE60A7FD}" destId="{47B03293-A929-42E3-B738-091DD668BF76}" srcOrd="0" destOrd="0" presId="urn:microsoft.com/office/officeart/2018/2/layout/IconLabelList"/>
    <dgm:cxn modelId="{81DA17DD-DFD3-4CAC-8174-3640491808CC}" type="presParOf" srcId="{47B03293-A929-42E3-B738-091DD668BF76}" destId="{52FEDB2A-EE22-4FC5-B361-D9F7BDFAFF4F}" srcOrd="0" destOrd="0" presId="urn:microsoft.com/office/officeart/2018/2/layout/IconLabelList"/>
    <dgm:cxn modelId="{5E81D472-DAD7-42FC-95FD-ADBB25C53C9D}" type="presParOf" srcId="{47B03293-A929-42E3-B738-091DD668BF76}" destId="{C518FD52-2049-4CCC-B404-E5E1CB89631A}" srcOrd="1" destOrd="0" presId="urn:microsoft.com/office/officeart/2018/2/layout/IconLabelList"/>
    <dgm:cxn modelId="{594A2688-0248-4BFE-9BA8-49A388CD1DD7}" type="presParOf" srcId="{47B03293-A929-42E3-B738-091DD668BF76}" destId="{9FC19CC8-8AA9-40A0-9274-F6E1F899C16A}" srcOrd="2" destOrd="0" presId="urn:microsoft.com/office/officeart/2018/2/layout/IconLabelList"/>
    <dgm:cxn modelId="{73BDBDB8-8385-467D-BBBA-E3168498BAB8}" type="presParOf" srcId="{D8397C60-8247-4D0B-872F-85AFBE60A7FD}" destId="{7F2F4627-7ACF-443E-B2A3-778FCB18DD05}" srcOrd="1" destOrd="0" presId="urn:microsoft.com/office/officeart/2018/2/layout/IconLabelList"/>
    <dgm:cxn modelId="{5AF0D0ED-1153-4912-97E3-F0CA05611AF7}" type="presParOf" srcId="{D8397C60-8247-4D0B-872F-85AFBE60A7FD}" destId="{4F1E06F6-18A5-4547-BF1D-0458E9035312}" srcOrd="2" destOrd="0" presId="urn:microsoft.com/office/officeart/2018/2/layout/IconLabelList"/>
    <dgm:cxn modelId="{2ED87CB9-B629-429F-AA66-F22006C7FEC3}" type="presParOf" srcId="{4F1E06F6-18A5-4547-BF1D-0458E9035312}" destId="{DE5CF7E3-6EA2-4F4C-8A68-978769219048}" srcOrd="0" destOrd="0" presId="urn:microsoft.com/office/officeart/2018/2/layout/IconLabelList"/>
    <dgm:cxn modelId="{98467909-B773-4687-8BD0-D5CA3673DBC2}" type="presParOf" srcId="{4F1E06F6-18A5-4547-BF1D-0458E9035312}" destId="{C6322C45-23DF-45E9-8D43-7855F55A7393}" srcOrd="1" destOrd="0" presId="urn:microsoft.com/office/officeart/2018/2/layout/IconLabelList"/>
    <dgm:cxn modelId="{C1CC9D15-2BAD-4D09-90B3-1E816E270DAC}" type="presParOf" srcId="{4F1E06F6-18A5-4547-BF1D-0458E9035312}" destId="{479DFC40-6035-4CFD-9CC5-A451276F07DC}" srcOrd="2" destOrd="0" presId="urn:microsoft.com/office/officeart/2018/2/layout/IconLabelList"/>
    <dgm:cxn modelId="{D9E575A7-85E2-4EFA-9D24-C7C6317339E9}" type="presParOf" srcId="{D8397C60-8247-4D0B-872F-85AFBE60A7FD}" destId="{5A221801-F235-4D00-96C5-07BB5F61A9C8}" srcOrd="3" destOrd="0" presId="urn:microsoft.com/office/officeart/2018/2/layout/IconLabelList"/>
    <dgm:cxn modelId="{E5A88019-38CE-4153-BE9B-A0C026F4F0E4}" type="presParOf" srcId="{D8397C60-8247-4D0B-872F-85AFBE60A7FD}" destId="{F0AE09F9-2785-4555-A9FA-BD0334F80E3B}" srcOrd="4" destOrd="0" presId="urn:microsoft.com/office/officeart/2018/2/layout/IconLabelList"/>
    <dgm:cxn modelId="{2AE1CAED-5165-489B-BFF0-E515E89B8704}" type="presParOf" srcId="{F0AE09F9-2785-4555-A9FA-BD0334F80E3B}" destId="{CFAAB9E2-74BD-436D-B8AE-0AAA0B459F58}" srcOrd="0" destOrd="0" presId="urn:microsoft.com/office/officeart/2018/2/layout/IconLabelList"/>
    <dgm:cxn modelId="{F3603356-85A5-41EC-913A-E120308F3E94}" type="presParOf" srcId="{F0AE09F9-2785-4555-A9FA-BD0334F80E3B}" destId="{7ED62A8F-4C63-4869-B9AC-F1615F7195BE}" srcOrd="1" destOrd="0" presId="urn:microsoft.com/office/officeart/2018/2/layout/IconLabelList"/>
    <dgm:cxn modelId="{4D3AF324-47E0-4B6B-8520-B9892736347F}" type="presParOf" srcId="{F0AE09F9-2785-4555-A9FA-BD0334F80E3B}" destId="{7F6DC485-3E51-4B3A-9EF1-6EBE7D5F9DC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C26528-7383-48B9-AE7A-C4BF742E0745}">
      <dsp:nvSpPr>
        <dsp:cNvPr id="0" name=""/>
        <dsp:cNvSpPr/>
      </dsp:nvSpPr>
      <dsp:spPr>
        <a:xfrm>
          <a:off x="880668" y="550205"/>
          <a:ext cx="1435167" cy="14351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8318EF-4C99-4E5A-AF3A-EDB52B6417A9}">
      <dsp:nvSpPr>
        <dsp:cNvPr id="0" name=""/>
        <dsp:cNvSpPr/>
      </dsp:nvSpPr>
      <dsp:spPr>
        <a:xfrm>
          <a:off x="3621" y="2365882"/>
          <a:ext cx="318926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Define preprints and their benefits</a:t>
          </a:r>
        </a:p>
      </dsp:txBody>
      <dsp:txXfrm>
        <a:off x="3621" y="2365882"/>
        <a:ext cx="3189260" cy="720000"/>
      </dsp:txXfrm>
    </dsp:sp>
    <dsp:sp modelId="{C8FE68FC-7D32-4A30-8FDB-DD9AEDADA027}">
      <dsp:nvSpPr>
        <dsp:cNvPr id="0" name=""/>
        <dsp:cNvSpPr/>
      </dsp:nvSpPr>
      <dsp:spPr>
        <a:xfrm>
          <a:off x="4628048" y="550205"/>
          <a:ext cx="1435167" cy="14351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9EADE6-5461-4371-95E6-76418B51A24E}">
      <dsp:nvSpPr>
        <dsp:cNvPr id="0" name=""/>
        <dsp:cNvSpPr/>
      </dsp:nvSpPr>
      <dsp:spPr>
        <a:xfrm>
          <a:off x="3751002" y="2365882"/>
          <a:ext cx="318926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Become an advocate for open science as a librarian</a:t>
          </a:r>
        </a:p>
      </dsp:txBody>
      <dsp:txXfrm>
        <a:off x="3751002" y="2365882"/>
        <a:ext cx="3189260" cy="720000"/>
      </dsp:txXfrm>
    </dsp:sp>
    <dsp:sp modelId="{533BD125-C84B-4D40-8325-37DF6B973E02}">
      <dsp:nvSpPr>
        <dsp:cNvPr id="0" name=""/>
        <dsp:cNvSpPr/>
      </dsp:nvSpPr>
      <dsp:spPr>
        <a:xfrm>
          <a:off x="8375429" y="550205"/>
          <a:ext cx="1435167" cy="14351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287671-4662-441D-ADE2-47904C05CD42}">
      <dsp:nvSpPr>
        <dsp:cNvPr id="0" name=""/>
        <dsp:cNvSpPr/>
      </dsp:nvSpPr>
      <dsp:spPr>
        <a:xfrm>
          <a:off x="7498383" y="2365882"/>
          <a:ext cx="318926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Identify how and where to promote preprints</a:t>
          </a:r>
        </a:p>
      </dsp:txBody>
      <dsp:txXfrm>
        <a:off x="7498383" y="2365882"/>
        <a:ext cx="318926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FEDB2A-EE22-4FC5-B361-D9F7BDFAFF4F}">
      <dsp:nvSpPr>
        <dsp:cNvPr id="0" name=""/>
        <dsp:cNvSpPr/>
      </dsp:nvSpPr>
      <dsp:spPr>
        <a:xfrm>
          <a:off x="880668" y="550205"/>
          <a:ext cx="1435167" cy="14351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C19CC8-8AA9-40A0-9274-F6E1F899C16A}">
      <dsp:nvSpPr>
        <dsp:cNvPr id="0" name=""/>
        <dsp:cNvSpPr/>
      </dsp:nvSpPr>
      <dsp:spPr>
        <a:xfrm>
          <a:off x="3621" y="2365882"/>
          <a:ext cx="318926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During a reference interview, research methods class, one shot lecture</a:t>
          </a:r>
        </a:p>
      </dsp:txBody>
      <dsp:txXfrm>
        <a:off x="3621" y="2365882"/>
        <a:ext cx="3189260" cy="720000"/>
      </dsp:txXfrm>
    </dsp:sp>
    <dsp:sp modelId="{DE5CF7E3-6EA2-4F4C-8A68-978769219048}">
      <dsp:nvSpPr>
        <dsp:cNvPr id="0" name=""/>
        <dsp:cNvSpPr/>
      </dsp:nvSpPr>
      <dsp:spPr>
        <a:xfrm>
          <a:off x="4628048" y="550205"/>
          <a:ext cx="1435167" cy="14351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DFC40-6035-4CFD-9CC5-A451276F07DC}">
      <dsp:nvSpPr>
        <dsp:cNvPr id="0" name=""/>
        <dsp:cNvSpPr/>
      </dsp:nvSpPr>
      <dsp:spPr>
        <a:xfrm>
          <a:off x="3751002" y="2365882"/>
          <a:ext cx="318926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Start local! Use your institutional repository for submissions</a:t>
          </a:r>
        </a:p>
      </dsp:txBody>
      <dsp:txXfrm>
        <a:off x="3751002" y="2365882"/>
        <a:ext cx="3189260" cy="720000"/>
      </dsp:txXfrm>
    </dsp:sp>
    <dsp:sp modelId="{CFAAB9E2-74BD-436D-B8AE-0AAA0B459F58}">
      <dsp:nvSpPr>
        <dsp:cNvPr id="0" name=""/>
        <dsp:cNvSpPr/>
      </dsp:nvSpPr>
      <dsp:spPr>
        <a:xfrm>
          <a:off x="8375429" y="550205"/>
          <a:ext cx="1435167" cy="14351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6DC485-3E51-4B3A-9EF1-6EBE7D5F9DCA}">
      <dsp:nvSpPr>
        <dsp:cNvPr id="0" name=""/>
        <dsp:cNvSpPr/>
      </dsp:nvSpPr>
      <dsp:spPr>
        <a:xfrm>
          <a:off x="7498383" y="2365882"/>
          <a:ext cx="318926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Advocate for faculty recognition in T&amp;P</a:t>
          </a:r>
        </a:p>
      </dsp:txBody>
      <dsp:txXfrm>
        <a:off x="7498383" y="2365882"/>
        <a:ext cx="318926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5099-B3AD-44D7-919B-BCB6DC3E7F21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9205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115DA-6CBC-4AEF-A85F-371C66916CF8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6747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07E4-95E8-4ABC-B20B-51235318A487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604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BF121-2723-4D35-ADA9-215CD054C4BC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308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54BA-4BC6-480F-839C-951A49B248A9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7828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DD0EA-4726-4440-BF9D-E88296FC3068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2141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D10D-99D1-46B2-A85A-C16850FCF8CF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058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67E51-34D6-4E3D-8F41-CC63EA446EDD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099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E550-CE3F-497F-B953-7DE0932F91C0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8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A0BF4-BAA0-4539-95F2-9C4277F97478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5211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884E-D945-496C-84BE-49C61F78F9EC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0971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CD438618-DEE5-47CF-A8B2-A9E090D503CD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89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672">
          <p15:clr>
            <a:srgbClr val="F26B43"/>
          </p15:clr>
        </p15:guide>
        <p15:guide id="4" orient="horz" pos="912">
          <p15:clr>
            <a:srgbClr val="F26B43"/>
          </p15:clr>
        </p15:guide>
        <p15:guide id="5" pos="7176">
          <p15:clr>
            <a:srgbClr val="F26B43"/>
          </p15:clr>
        </p15:guide>
        <p15:guide id="6" pos="504">
          <p15:clr>
            <a:srgbClr val="F26B43"/>
          </p15:clr>
        </p15:guide>
        <p15:guide id="7" orient="horz" pos="3864">
          <p15:clr>
            <a:srgbClr val="F26B43"/>
          </p15:clr>
        </p15:guide>
        <p15:guide id="8" orient="horz" pos="4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4.0/?ref=chooser-v1" TargetMode="External"/><Relationship Id="rId2" Type="http://schemas.openxmlformats.org/officeDocument/2006/relationships/hyperlink" Target="mailto:Mchim@excelsior.ed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asapbio.org/focus-areas/preprints/preprint-resource-center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prereview.org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sapbio.org/focus-areas/peer-review/crowd-preprint-review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sapbio.org/about/faq/licensing-faq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717" y="787068"/>
            <a:ext cx="5566263" cy="14550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/>
              <a:t>Librarians as Open Science Champions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5717" y="2796427"/>
            <a:ext cx="5566263" cy="327450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/>
              <a:t>Melissa Chim, Scholarly Communications Librarian, Excelsior University</a:t>
            </a:r>
          </a:p>
          <a:p>
            <a:r>
              <a:rPr lang="en-US" dirty="0">
                <a:hlinkClick r:id="rId2"/>
              </a:rPr>
              <a:t>Mchim@excelsior.edu</a:t>
            </a:r>
            <a:endParaRPr lang="en-US" dirty="0"/>
          </a:p>
          <a:p>
            <a:endParaRPr lang="en-US"/>
          </a:p>
          <a:p>
            <a:endParaRPr lang="en-US"/>
          </a:p>
          <a:p>
            <a:r>
              <a:rPr lang="en-US" sz="1400" dirty="0"/>
              <a:t>This work is licensed under </a:t>
            </a:r>
            <a:r>
              <a:rPr lang="en-US" sz="1400" u="sng" dirty="0">
                <a:hlinkClick r:id="rId3"/>
              </a:rPr>
              <a:t>CC BY-NC-SA 4.0 </a:t>
            </a:r>
            <a:endParaRPr lang="en-US" sz="1400" dirty="0"/>
          </a:p>
          <a:p>
            <a:endParaRPr lang="en-US"/>
          </a:p>
        </p:txBody>
      </p:sp>
      <p:pic>
        <p:nvPicPr>
          <p:cNvPr id="4" name="Picture 3" descr="Several books of different sizes and thickness stacked high">
            <a:extLst>
              <a:ext uri="{FF2B5EF4-FFF2-40B4-BE49-F238E27FC236}">
                <a16:creationId xmlns:a16="http://schemas.microsoft.com/office/drawing/2014/main" id="{9515D7FF-B6B0-FCF0-7094-F1A1CB700D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" b="6101"/>
          <a:stretch/>
        </p:blipFill>
        <p:spPr>
          <a:xfrm>
            <a:off x="7183620" y="789552"/>
            <a:ext cx="4356549" cy="527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54676-9508-0441-6843-861916E9A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Show us the money!</a:t>
            </a:r>
          </a:p>
        </p:txBody>
      </p:sp>
      <p:pic>
        <p:nvPicPr>
          <p:cNvPr id="8" name="Picture Placeholder 7" descr="Piggy bank illustration">
            <a:extLst>
              <a:ext uri="{FF2B5EF4-FFF2-40B4-BE49-F238E27FC236}">
                <a16:creationId xmlns:a16="http://schemas.microsoft.com/office/drawing/2014/main" id="{3788703C-44D3-4D1C-DD49-8E32805EC14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4100" b="24100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E0FDC-5AD1-BB60-41D8-50889F38F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Some agencies accept preprints for grant funding or require that outputs be published as a preprint. Share the new Gates Foundation guidelines with your researchers!</a:t>
            </a:r>
          </a:p>
        </p:txBody>
      </p:sp>
    </p:spTree>
    <p:extLst>
      <p:ext uri="{BB962C8B-B14F-4D97-AF65-F5344CB8AC3E}">
        <p14:creationId xmlns:p14="http://schemas.microsoft.com/office/powerpoint/2010/main" val="550085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D295E8-9B41-47D8-8C17-2E091E3AF41E}"/>
              </a:ext>
            </a:extLst>
          </p:cNvPr>
          <p:cNvSpPr txBox="1"/>
          <p:nvPr/>
        </p:nvSpPr>
        <p:spPr>
          <a:xfrm>
            <a:off x="1969324" y="1682337"/>
            <a:ext cx="8104909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Sources: </a:t>
            </a:r>
            <a:endParaRPr lang="en-US" dirty="0">
              <a:ea typeface="+mn-lt"/>
              <a:cs typeface="+mn-lt"/>
            </a:endParaRPr>
          </a:p>
          <a:p>
            <a:endParaRPr lang="en-US" dirty="0">
              <a:solidFill>
                <a:srgbClr val="000000"/>
              </a:solidFill>
              <a:latin typeface="Avenir Next LT Pro"/>
              <a:ea typeface="Roboto"/>
              <a:cs typeface="Roboto"/>
            </a:endParaRPr>
          </a:p>
          <a:p>
            <a:r>
              <a:rPr lang="en-US" sz="1300" dirty="0">
                <a:solidFill>
                  <a:srgbClr val="212121"/>
                </a:solidFill>
                <a:latin typeface="Roboto"/>
                <a:ea typeface="Roboto"/>
                <a:cs typeface="Roboto"/>
              </a:rPr>
              <a:t>Ettinger CL, </a:t>
            </a:r>
            <a:r>
              <a:rPr lang="en-US" sz="1300" err="1">
                <a:solidFill>
                  <a:srgbClr val="212121"/>
                </a:solidFill>
                <a:latin typeface="Roboto"/>
                <a:ea typeface="Roboto"/>
                <a:cs typeface="Roboto"/>
              </a:rPr>
              <a:t>Sadanandappa</a:t>
            </a:r>
            <a:r>
              <a:rPr lang="en-US" sz="1300" dirty="0">
                <a:solidFill>
                  <a:srgbClr val="212121"/>
                </a:solidFill>
                <a:latin typeface="Roboto"/>
                <a:ea typeface="Roboto"/>
                <a:cs typeface="Roboto"/>
              </a:rPr>
              <a:t> MK, Görgülü K, Coghlan KL, Hallenbeck KK, Puebla I. A guide to preprinting for early-career researchers. Biol Open. 2022 Jul 15;11(7):bio059310. </a:t>
            </a:r>
            <a:r>
              <a:rPr lang="en-US" sz="1300" err="1">
                <a:solidFill>
                  <a:srgbClr val="212121"/>
                </a:solidFill>
                <a:latin typeface="Roboto"/>
                <a:ea typeface="Roboto"/>
                <a:cs typeface="Roboto"/>
              </a:rPr>
              <a:t>doi</a:t>
            </a:r>
            <a:r>
              <a:rPr lang="en-US" sz="1300" dirty="0">
                <a:solidFill>
                  <a:srgbClr val="212121"/>
                </a:solidFill>
                <a:latin typeface="Roboto"/>
                <a:ea typeface="Roboto"/>
                <a:cs typeface="Roboto"/>
              </a:rPr>
              <a:t>: 10.1242/bio.059310. </a:t>
            </a:r>
            <a:endParaRPr lang="en-US" dirty="0">
              <a:solidFill>
                <a:srgbClr val="000000"/>
              </a:solidFill>
              <a:latin typeface="Avenir Next LT Pro"/>
              <a:ea typeface="Roboto"/>
              <a:cs typeface="Roboto"/>
            </a:endParaRPr>
          </a:p>
          <a:p>
            <a:endParaRPr lang="en-US" sz="1300" dirty="0">
              <a:solidFill>
                <a:srgbClr val="212121"/>
              </a:solidFill>
              <a:latin typeface="Roboto"/>
              <a:ea typeface="Roboto"/>
              <a:cs typeface="Roboto"/>
            </a:endParaRPr>
          </a:p>
          <a:p>
            <a:r>
              <a:rPr lang="en-US" sz="1300" dirty="0">
                <a:solidFill>
                  <a:srgbClr val="212121"/>
                </a:solidFill>
                <a:latin typeface="Roboto"/>
                <a:ea typeface="Roboto"/>
                <a:cs typeface="Roboto"/>
              </a:rPr>
              <a:t>"What is a preprint?." </a:t>
            </a:r>
            <a:r>
              <a:rPr lang="en-US" sz="1300" dirty="0" err="1">
                <a:solidFill>
                  <a:srgbClr val="212121"/>
                </a:solidFill>
                <a:latin typeface="Roboto"/>
                <a:ea typeface="Roboto"/>
                <a:cs typeface="Roboto"/>
              </a:rPr>
              <a:t>ASAPbio</a:t>
            </a:r>
            <a:r>
              <a:rPr lang="en-US" sz="1300" dirty="0">
                <a:solidFill>
                  <a:srgbClr val="212121"/>
                </a:solidFill>
                <a:latin typeface="Roboto"/>
                <a:ea typeface="Roboto"/>
                <a:cs typeface="Roboto"/>
              </a:rPr>
              <a:t>. </a:t>
            </a:r>
            <a:r>
              <a:rPr lang="en-US" sz="1300" dirty="0">
                <a:solidFill>
                  <a:srgbClr val="212121"/>
                </a:solidFill>
                <a:ea typeface="+mn-lt"/>
                <a:cs typeface="+mn-lt"/>
                <a:hlinkClick r:id="rId2"/>
              </a:rPr>
              <a:t>Preprint Resource Center – ASAPbio</a:t>
            </a:r>
            <a:endParaRPr lang="en-US" sz="1300">
              <a:solidFill>
                <a:srgbClr val="2121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373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B100E-5184-A3A2-FBB6-CEECFD1C7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</p:spPr>
        <p:txBody>
          <a:bodyPr anchor="t">
            <a:normAutofit/>
          </a:bodyPr>
          <a:lstStyle/>
          <a:p>
            <a:r>
              <a:rPr lang="en-US" dirty="0"/>
              <a:t>Learning objectives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FBDA714-9B25-62CA-11A0-173E72E14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3ACEDC2-4990-43CE-A5E0-4503EFCA26B2}" type="datetime1">
              <a:pPr>
                <a:spcAft>
                  <a:spcPts val="600"/>
                </a:spcAft>
              </a:pPr>
              <a:t>5/9/2025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25EEC37-E5F4-629A-7921-6B54DBDE3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
             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AF742FE-12E0-97C7-D452-BC1BBCC29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30AF5A0-43BB-4336-8627-9123B9144D80}" type="slidenum">
              <a:rPr lang="en-US" dirty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B1969F7-FE47-C179-AADE-6FD0C28CE4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8640731"/>
              </p:ext>
            </p:extLst>
          </p:nvPr>
        </p:nvGraphicFramePr>
        <p:xfrm>
          <a:off x="700635" y="2293126"/>
          <a:ext cx="10691265" cy="3636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3204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B4AEB-F387-2089-5C53-757402F6E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729" y="-2474"/>
            <a:ext cx="5566263" cy="1455091"/>
          </a:xfrm>
        </p:spPr>
        <p:txBody>
          <a:bodyPr>
            <a:normAutofit/>
          </a:bodyPr>
          <a:lstStyle/>
          <a:p>
            <a:r>
              <a:rPr lang="en-US" dirty="0"/>
              <a:t>What are preprints?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54E26B-AD4F-C1AF-E4B9-9384F86A0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729" y="1446861"/>
            <a:ext cx="5566263" cy="327450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700"/>
              <a:t>"A preprint is a scientific manuscript that is uploaded by the authors to a public server. The preprint contains data and methods, but has not yet been accepted by a journal. While some servers perform brief quality-control inspections, the author’s manuscript is typically posted online within a day or so without peer review and can be viewed (and possibly translated, reposted, or used in other ways, depending on the license) without charge by anyone in the world." -ASAPbio, Preprint Resource Center</a:t>
            </a:r>
          </a:p>
        </p:txBody>
      </p:sp>
    </p:spTree>
    <p:extLst>
      <p:ext uri="{BB962C8B-B14F-4D97-AF65-F5344CB8AC3E}">
        <p14:creationId xmlns:p14="http://schemas.microsoft.com/office/powerpoint/2010/main" val="2563607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5FA7D-24D2-717E-2533-A1C2A9494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Preprints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140D8-B5F2-41EB-45D5-FEB3E8DFB8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Faculty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2E8303-244A-0FE3-5B33-3410641858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Enhances research visibility</a:t>
            </a:r>
          </a:p>
          <a:p>
            <a:r>
              <a:rPr lang="en-US" dirty="0"/>
              <a:t>Openly available and citable</a:t>
            </a:r>
          </a:p>
          <a:p>
            <a:r>
              <a:rPr lang="en-US" dirty="0"/>
              <a:t>Peer reviewed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04036F-2260-6196-39EA-67396D0287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Graduate Students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C75CFD-8142-FF15-ED3A-77E931CF14A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Great opportunity for first time publishers</a:t>
            </a:r>
          </a:p>
          <a:p>
            <a:r>
              <a:rPr lang="en-US" dirty="0"/>
              <a:t>Contributes to their discipline</a:t>
            </a:r>
          </a:p>
          <a:p>
            <a:r>
              <a:rPr lang="en-US" dirty="0"/>
              <a:t>Collaborative </a:t>
            </a:r>
          </a:p>
        </p:txBody>
      </p:sp>
    </p:spTree>
    <p:extLst>
      <p:ext uri="{BB962C8B-B14F-4D97-AF65-F5344CB8AC3E}">
        <p14:creationId xmlns:p14="http://schemas.microsoft.com/office/powerpoint/2010/main" val="4233759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C8D78-D580-B37A-673A-A4A0B4F5A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1258305"/>
            <a:ext cx="4663649" cy="14550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How can you promote preprints?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B287D-8AA4-26E7-1545-BB7DDF267D8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1657" y="2716964"/>
            <a:ext cx="4664075" cy="32734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Encourage graduate students and faculty to submit their manuscript to a preprint server (e.g. </a:t>
            </a:r>
            <a:r>
              <a:rPr lang="en-US" dirty="0" err="1"/>
              <a:t>bioarXiv</a:t>
            </a:r>
            <a:r>
              <a:rPr lang="en-US" dirty="0"/>
              <a:t>) and make it available for review at </a:t>
            </a:r>
            <a:r>
              <a:rPr lang="en-US" dirty="0">
                <a:hlinkClick r:id="rId2"/>
              </a:rPr>
              <a:t>PreReview</a:t>
            </a:r>
            <a:r>
              <a:rPr lang="en-US" dirty="0"/>
              <a:t>.  </a:t>
            </a:r>
          </a:p>
          <a:p>
            <a:pPr marL="0" indent="0">
              <a:buNone/>
            </a:pPr>
            <a:r>
              <a:rPr lang="en-US" dirty="0"/>
              <a:t> </a:t>
            </a:r>
          </a:p>
        </p:txBody>
      </p:sp>
      <p:pic>
        <p:nvPicPr>
          <p:cNvPr id="7" name="Graphic 6" descr="Classroom">
            <a:extLst>
              <a:ext uri="{FF2B5EF4-FFF2-40B4-BE49-F238E27FC236}">
                <a16:creationId xmlns:a16="http://schemas.microsoft.com/office/drawing/2014/main" id="{0EBE68A1-37FB-C3F5-781F-2949BF356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53780" y="553415"/>
            <a:ext cx="5660211" cy="566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16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2AF54-EF29-5D23-DED0-85EF53BEF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2D3F1-67F5-CAB8-6C6F-8133563DB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17" y="1238252"/>
            <a:ext cx="4663649" cy="14550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How can you promote preprints?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53828-2E69-9D83-78F5-1EBBEE957D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1868" y="2797175"/>
            <a:ext cx="4664075" cy="32734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Anyone can become a preprint peer reviewer! Encourage your graduate students to participate in the </a:t>
            </a:r>
            <a:r>
              <a:rPr lang="en-US" dirty="0">
                <a:hlinkClick r:id="rId2"/>
              </a:rPr>
              <a:t>ASAPbio Crowd Preprint Review</a:t>
            </a:r>
            <a:r>
              <a:rPr lang="en-US" dirty="0"/>
              <a:t> community.  </a:t>
            </a:r>
            <a:endParaRPr lang="en-US"/>
          </a:p>
          <a:p>
            <a:pPr marL="0" indent="0">
              <a:buNone/>
            </a:pPr>
            <a:r>
              <a:rPr lang="en-US" dirty="0"/>
              <a:t> </a:t>
            </a:r>
          </a:p>
        </p:txBody>
      </p:sp>
      <p:pic>
        <p:nvPicPr>
          <p:cNvPr id="7" name="Graphic 6" descr="Classroom">
            <a:extLst>
              <a:ext uri="{FF2B5EF4-FFF2-40B4-BE49-F238E27FC236}">
                <a16:creationId xmlns:a16="http://schemas.microsoft.com/office/drawing/2014/main" id="{2EDF0E26-44B5-5D6B-3061-B1E600BA8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53780" y="553415"/>
            <a:ext cx="5660211" cy="566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15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136CF-B41E-66EE-682B-1AB22FD10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E9D3B-6FA2-5AAC-9FEA-049615DB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Where can you promote preprints?</a:t>
            </a:r>
          </a:p>
        </p:txBody>
      </p:sp>
      <p:sp>
        <p:nvSpPr>
          <p:cNvPr id="100" name="Date Placeholder 3">
            <a:extLst>
              <a:ext uri="{FF2B5EF4-FFF2-40B4-BE49-F238E27FC236}">
                <a16:creationId xmlns:a16="http://schemas.microsoft.com/office/drawing/2014/main" id="{DC9BFC06-8F00-82CB-AA85-7E92E1799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7E06CF6D-ABC1-47D7-B856-A596249E25FF}" type="datetime1">
              <a:pPr>
                <a:spcAft>
                  <a:spcPts val="600"/>
                </a:spcAft>
              </a:pPr>
              <a:t>5/9/2025</a:t>
            </a:fld>
            <a:endParaRPr lang="en-US"/>
          </a:p>
        </p:txBody>
      </p:sp>
      <p:sp>
        <p:nvSpPr>
          <p:cNvPr id="102" name="Footer Placeholder 4">
            <a:extLst>
              <a:ext uri="{FF2B5EF4-FFF2-40B4-BE49-F238E27FC236}">
                <a16:creationId xmlns:a16="http://schemas.microsoft.com/office/drawing/2014/main" id="{EDB7CD4C-46C4-A21C-DF9B-DFC268A3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
              </a:t>
            </a:r>
          </a:p>
        </p:txBody>
      </p:sp>
      <p:sp>
        <p:nvSpPr>
          <p:cNvPr id="104" name="Slide Number Placeholder 5">
            <a:extLst>
              <a:ext uri="{FF2B5EF4-FFF2-40B4-BE49-F238E27FC236}">
                <a16:creationId xmlns:a16="http://schemas.microsoft.com/office/drawing/2014/main" id="{72C0D237-8357-E4A7-A5B8-58CDFC30C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30AF5A0-43BB-4336-8627-9123B9144D80}" type="slidenum">
              <a:rPr lang="en-US" dirty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graphicFrame>
        <p:nvGraphicFramePr>
          <p:cNvPr id="95" name="Content Placeholder 2">
            <a:extLst>
              <a:ext uri="{FF2B5EF4-FFF2-40B4-BE49-F238E27FC236}">
                <a16:creationId xmlns:a16="http://schemas.microsoft.com/office/drawing/2014/main" id="{A2566E43-C342-1B2D-3D1B-862F97E07B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8105283"/>
              </p:ext>
            </p:extLst>
          </p:nvPr>
        </p:nvGraphicFramePr>
        <p:xfrm>
          <a:off x="700635" y="2293126"/>
          <a:ext cx="10691265" cy="3636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433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4F9E6-B95E-3AEC-9866-A557C7BB7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>
            <a:normAutofit/>
          </a:bodyPr>
          <a:lstStyle/>
          <a:p>
            <a:r>
              <a:rPr lang="en-US" dirty="0"/>
              <a:t>Licensing Preprints</a:t>
            </a:r>
          </a:p>
        </p:txBody>
      </p:sp>
      <p:pic>
        <p:nvPicPr>
          <p:cNvPr id="8" name="Content Placeholder 7" descr="A screenshot of a document&#10;&#10;AI-generated content may be incorrect.">
            <a:extLst>
              <a:ext uri="{FF2B5EF4-FFF2-40B4-BE49-F238E27FC236}">
                <a16:creationId xmlns:a16="http://schemas.microsoft.com/office/drawing/2014/main" id="{33D15A88-3691-0EDD-6273-315AFE102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9111" b="27472"/>
          <a:stretch/>
        </p:blipFill>
        <p:spPr>
          <a:xfrm>
            <a:off x="5183188" y="987425"/>
            <a:ext cx="6172200" cy="4873625"/>
          </a:xfr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84DF6E-4104-0037-9020-38E9CD470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 handy guide from </a:t>
            </a:r>
            <a:r>
              <a:rPr lang="en-US" dirty="0">
                <a:hlinkClick r:id="rId3"/>
              </a:rPr>
              <a:t>ASAPbio</a:t>
            </a:r>
            <a:r>
              <a:rPr lang="en-US" dirty="0"/>
              <a:t>!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A3C8B8-C9FD-EB8F-0539-630FE20424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1F4E34-9927-400A-8B5A-D8678ADD2817}" type="datetime1">
              <a:rPr lang="en-US"/>
              <a:pPr>
                <a:spcAft>
                  <a:spcPts val="600"/>
                </a:spcAft>
              </a:pPr>
              <a:t>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FF77EB-9D1A-CA46-8412-88B7543A9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5CC1AB-24FA-91ED-B177-0BAE4BAF3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30AF5A0-43BB-4336-8627-9123B9144D80}" type="slidenum">
              <a:rPr lang="en-US" dirty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5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F80D9-5730-C70C-B110-BD7EE9189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>
            <a:normAutofit/>
          </a:bodyPr>
          <a:lstStyle/>
          <a:p>
            <a:r>
              <a:rPr lang="en-US" dirty="0"/>
              <a:t>Submitting Preprints</a:t>
            </a:r>
          </a:p>
        </p:txBody>
      </p:sp>
      <p:pic>
        <p:nvPicPr>
          <p:cNvPr id="3" name="Picture 2" descr="An external file that holds a picture, illustration, etc.&#10;Object name is biolopen-11-059310-g3.jpg">
            <a:extLst>
              <a:ext uri="{FF2B5EF4-FFF2-40B4-BE49-F238E27FC236}">
                <a16:creationId xmlns:a16="http://schemas.microsoft.com/office/drawing/2014/main" id="{AEBBC882-6C91-5C39-7528-5E8E562A2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818" y="1066800"/>
            <a:ext cx="4218940" cy="4794250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5EA0F-3086-AA73-E877-04F424665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Source: Ettinger CL, </a:t>
            </a:r>
            <a:r>
              <a:rPr lang="en-US" dirty="0" err="1"/>
              <a:t>Sadanandappa</a:t>
            </a:r>
            <a:r>
              <a:rPr lang="en-US" dirty="0"/>
              <a:t> MK, Görgülü K, Coghlan KL, Hallenbeck KK, Puebla I. A guide to preprinting for early-career researchers. Biol Open. 2022 Jul 15;11(7):bio059310. </a:t>
            </a:r>
            <a:r>
              <a:rPr lang="en-US" dirty="0" err="1"/>
              <a:t>doi</a:t>
            </a:r>
            <a:r>
              <a:rPr lang="en-US" dirty="0"/>
              <a:t>: 10.1242/bio.059310. </a:t>
            </a:r>
            <a:r>
              <a:rPr lang="en-US" dirty="0" err="1"/>
              <a:t>Epub</a:t>
            </a:r>
            <a:r>
              <a:rPr lang="en-US" dirty="0"/>
              <a:t> 2022 Jul 25. PMID: 35876380; PMCID: PMC9346271.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CF2E0B8-B48A-BC0D-DBB9-C8F8DA7FBC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A155B4B-463D-47D3-8E3D-EE07A3731E77}" type="datetime1">
              <a:pPr>
                <a:spcAft>
                  <a:spcPts val="600"/>
                </a:spcAft>
              </a:pPr>
              <a:t>5/9/2025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A7D619BA-C2EA-ADE3-8E8A-D75CD7618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
              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061EF2E1-19DA-54F4-CB2A-488BF372D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30AF5A0-43BB-4336-8627-9123B9144D80}" type="slidenum">
              <a:rPr lang="en-US" dirty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4508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VTI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ChronicleVTI">
      <a:majorFont>
        <a:latin typeface="Univers Condensed"/>
        <a:ea typeface=""/>
        <a:cs typeface=""/>
      </a:majorFont>
      <a:minorFont>
        <a:latin typeface="Calisto MT" panose="02040603050505030304"/>
        <a:ea typeface=""/>
        <a:cs typeface=""/>
      </a:minorFont>
    </a:fontScheme>
    <a:fmtScheme name="Chronicle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34FD3B1-53CD-4A5C-943C-C44DFF248C3E}" vid="{19A790DA-2E4D-4134-98A6-7DECB1A1B84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ChronicleVTI</vt:lpstr>
      <vt:lpstr>Librarians as Open Science Champions</vt:lpstr>
      <vt:lpstr>Learning objectives</vt:lpstr>
      <vt:lpstr>What are preprints?</vt:lpstr>
      <vt:lpstr>Benefits of Preprints</vt:lpstr>
      <vt:lpstr>How can you promote preprints?</vt:lpstr>
      <vt:lpstr>How can you promote preprints?</vt:lpstr>
      <vt:lpstr>Where can you promote preprints?</vt:lpstr>
      <vt:lpstr>Licensing Preprints</vt:lpstr>
      <vt:lpstr>Submitting Preprints</vt:lpstr>
      <vt:lpstr>Show us the money!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408</cp:revision>
  <dcterms:created xsi:type="dcterms:W3CDTF">2024-05-28T12:47:16Z</dcterms:created>
  <dcterms:modified xsi:type="dcterms:W3CDTF">2025-05-09T13:36:47Z</dcterms:modified>
</cp:coreProperties>
</file>